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8" r:id="rId6"/>
    <p:sldId id="259" r:id="rId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0" d="100"/>
          <a:sy n="80" d="100"/>
        </p:scale>
        <p:origin x="-1464" y="-3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en-US"/>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a:p>
        </p:txBody>
      </p:sp>
      <p:sp>
        <p:nvSpPr>
          <p:cNvPr id="4" name="Symbol zastępczy daty 3"/>
          <p:cNvSpPr>
            <a:spLocks noGrp="1"/>
          </p:cNvSpPr>
          <p:nvPr>
            <p:ph type="dt" sz="half" idx="10"/>
          </p:nvPr>
        </p:nvSpPr>
        <p:spPr/>
        <p:txBody>
          <a:bodyPr/>
          <a:lstStyle/>
          <a:p>
            <a:fld id="{75C29BC5-7054-431E-98D1-8413A5A1AA7B}" type="datetimeFigureOut">
              <a:rPr lang="en-US" smtClean="0"/>
              <a:t>3/17/2015</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90640869-D6BC-4473-BA0B-A56532C4EA4C}" type="slidenum">
              <a:rPr lang="en-US" smtClean="0"/>
              <a:t>‹#›</a:t>
            </a:fld>
            <a:endParaRPr lang="en-US" dirty="0"/>
          </a:p>
        </p:txBody>
      </p:sp>
    </p:spTree>
    <p:extLst>
      <p:ext uri="{BB962C8B-B14F-4D97-AF65-F5344CB8AC3E}">
        <p14:creationId xmlns:p14="http://schemas.microsoft.com/office/powerpoint/2010/main" val="2190502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75C29BC5-7054-431E-98D1-8413A5A1AA7B}" type="datetimeFigureOut">
              <a:rPr lang="en-US" smtClean="0"/>
              <a:t>3/17/2015</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90640869-D6BC-4473-BA0B-A56532C4EA4C}" type="slidenum">
              <a:rPr lang="en-US" smtClean="0"/>
              <a:t>‹#›</a:t>
            </a:fld>
            <a:endParaRPr lang="en-US" dirty="0"/>
          </a:p>
        </p:txBody>
      </p:sp>
    </p:spTree>
    <p:extLst>
      <p:ext uri="{BB962C8B-B14F-4D97-AF65-F5344CB8AC3E}">
        <p14:creationId xmlns:p14="http://schemas.microsoft.com/office/powerpoint/2010/main" val="2047784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75C29BC5-7054-431E-98D1-8413A5A1AA7B}" type="datetimeFigureOut">
              <a:rPr lang="en-US" smtClean="0"/>
              <a:t>3/17/2015</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90640869-D6BC-4473-BA0B-A56532C4EA4C}" type="slidenum">
              <a:rPr lang="en-US" smtClean="0"/>
              <a:t>‹#›</a:t>
            </a:fld>
            <a:endParaRPr lang="en-US" dirty="0"/>
          </a:p>
        </p:txBody>
      </p:sp>
    </p:spTree>
    <p:extLst>
      <p:ext uri="{BB962C8B-B14F-4D97-AF65-F5344CB8AC3E}">
        <p14:creationId xmlns:p14="http://schemas.microsoft.com/office/powerpoint/2010/main" val="426213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75C29BC5-7054-431E-98D1-8413A5A1AA7B}" type="datetimeFigureOut">
              <a:rPr lang="en-US" smtClean="0"/>
              <a:t>3/17/2015</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90640869-D6BC-4473-BA0B-A56532C4EA4C}" type="slidenum">
              <a:rPr lang="en-US" smtClean="0"/>
              <a:t>‹#›</a:t>
            </a:fld>
            <a:endParaRPr lang="en-US" dirty="0"/>
          </a:p>
        </p:txBody>
      </p:sp>
    </p:spTree>
    <p:extLst>
      <p:ext uri="{BB962C8B-B14F-4D97-AF65-F5344CB8AC3E}">
        <p14:creationId xmlns:p14="http://schemas.microsoft.com/office/powerpoint/2010/main" val="138653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en-US"/>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5C29BC5-7054-431E-98D1-8413A5A1AA7B}" type="datetimeFigureOut">
              <a:rPr lang="en-US" smtClean="0"/>
              <a:t>3/17/2015</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90640869-D6BC-4473-BA0B-A56532C4EA4C}" type="slidenum">
              <a:rPr lang="en-US" smtClean="0"/>
              <a:t>‹#›</a:t>
            </a:fld>
            <a:endParaRPr lang="en-US" dirty="0"/>
          </a:p>
        </p:txBody>
      </p:sp>
    </p:spTree>
    <p:extLst>
      <p:ext uri="{BB962C8B-B14F-4D97-AF65-F5344CB8AC3E}">
        <p14:creationId xmlns:p14="http://schemas.microsoft.com/office/powerpoint/2010/main" val="3713144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p>
            <a:fld id="{75C29BC5-7054-431E-98D1-8413A5A1AA7B}" type="datetimeFigureOut">
              <a:rPr lang="en-US" smtClean="0"/>
              <a:t>3/17/2015</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90640869-D6BC-4473-BA0B-A56532C4EA4C}" type="slidenum">
              <a:rPr lang="en-US" smtClean="0"/>
              <a:t>‹#›</a:t>
            </a:fld>
            <a:endParaRPr lang="en-US" dirty="0"/>
          </a:p>
        </p:txBody>
      </p:sp>
    </p:spTree>
    <p:extLst>
      <p:ext uri="{BB962C8B-B14F-4D97-AF65-F5344CB8AC3E}">
        <p14:creationId xmlns:p14="http://schemas.microsoft.com/office/powerpoint/2010/main" val="531714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en-US"/>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p>
            <a:fld id="{75C29BC5-7054-431E-98D1-8413A5A1AA7B}" type="datetimeFigureOut">
              <a:rPr lang="en-US" smtClean="0"/>
              <a:t>3/17/2015</a:t>
            </a:fld>
            <a:endParaRPr lang="en-US" dirty="0"/>
          </a:p>
        </p:txBody>
      </p:sp>
      <p:sp>
        <p:nvSpPr>
          <p:cNvPr id="8" name="Symbol zastępczy stopki 7"/>
          <p:cNvSpPr>
            <a:spLocks noGrp="1"/>
          </p:cNvSpPr>
          <p:nvPr>
            <p:ph type="ftr" sz="quarter" idx="11"/>
          </p:nvPr>
        </p:nvSpPr>
        <p:spPr/>
        <p:txBody>
          <a:bodyPr/>
          <a:lstStyle/>
          <a:p>
            <a:endParaRPr lang="en-US" dirty="0"/>
          </a:p>
        </p:txBody>
      </p:sp>
      <p:sp>
        <p:nvSpPr>
          <p:cNvPr id="9" name="Symbol zastępczy numeru slajdu 8"/>
          <p:cNvSpPr>
            <a:spLocks noGrp="1"/>
          </p:cNvSpPr>
          <p:nvPr>
            <p:ph type="sldNum" sz="quarter" idx="12"/>
          </p:nvPr>
        </p:nvSpPr>
        <p:spPr/>
        <p:txBody>
          <a:bodyPr/>
          <a:lstStyle/>
          <a:p>
            <a:fld id="{90640869-D6BC-4473-BA0B-A56532C4EA4C}" type="slidenum">
              <a:rPr lang="en-US" smtClean="0"/>
              <a:t>‹#›</a:t>
            </a:fld>
            <a:endParaRPr lang="en-US" dirty="0"/>
          </a:p>
        </p:txBody>
      </p:sp>
    </p:spTree>
    <p:extLst>
      <p:ext uri="{BB962C8B-B14F-4D97-AF65-F5344CB8AC3E}">
        <p14:creationId xmlns:p14="http://schemas.microsoft.com/office/powerpoint/2010/main" val="4206968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daty 2"/>
          <p:cNvSpPr>
            <a:spLocks noGrp="1"/>
          </p:cNvSpPr>
          <p:nvPr>
            <p:ph type="dt" sz="half" idx="10"/>
          </p:nvPr>
        </p:nvSpPr>
        <p:spPr/>
        <p:txBody>
          <a:bodyPr/>
          <a:lstStyle/>
          <a:p>
            <a:fld id="{75C29BC5-7054-431E-98D1-8413A5A1AA7B}" type="datetimeFigureOut">
              <a:rPr lang="en-US" smtClean="0"/>
              <a:t>3/17/2015</a:t>
            </a:fld>
            <a:endParaRPr lang="en-US" dirty="0"/>
          </a:p>
        </p:txBody>
      </p:sp>
      <p:sp>
        <p:nvSpPr>
          <p:cNvPr id="4" name="Symbol zastępczy stopki 3"/>
          <p:cNvSpPr>
            <a:spLocks noGrp="1"/>
          </p:cNvSpPr>
          <p:nvPr>
            <p:ph type="ftr" sz="quarter" idx="11"/>
          </p:nvPr>
        </p:nvSpPr>
        <p:spPr/>
        <p:txBody>
          <a:bodyPr/>
          <a:lstStyle/>
          <a:p>
            <a:endParaRPr lang="en-US" dirty="0"/>
          </a:p>
        </p:txBody>
      </p:sp>
      <p:sp>
        <p:nvSpPr>
          <p:cNvPr id="5" name="Symbol zastępczy numeru slajdu 4"/>
          <p:cNvSpPr>
            <a:spLocks noGrp="1"/>
          </p:cNvSpPr>
          <p:nvPr>
            <p:ph type="sldNum" sz="quarter" idx="12"/>
          </p:nvPr>
        </p:nvSpPr>
        <p:spPr/>
        <p:txBody>
          <a:bodyPr/>
          <a:lstStyle/>
          <a:p>
            <a:fld id="{90640869-D6BC-4473-BA0B-A56532C4EA4C}" type="slidenum">
              <a:rPr lang="en-US" smtClean="0"/>
              <a:t>‹#›</a:t>
            </a:fld>
            <a:endParaRPr lang="en-US" dirty="0"/>
          </a:p>
        </p:txBody>
      </p:sp>
    </p:spTree>
    <p:extLst>
      <p:ext uri="{BB962C8B-B14F-4D97-AF65-F5344CB8AC3E}">
        <p14:creationId xmlns:p14="http://schemas.microsoft.com/office/powerpoint/2010/main" val="107420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5C29BC5-7054-431E-98D1-8413A5A1AA7B}" type="datetimeFigureOut">
              <a:rPr lang="en-US" smtClean="0"/>
              <a:t>3/17/2015</a:t>
            </a:fld>
            <a:endParaRPr lang="en-US" dirty="0"/>
          </a:p>
        </p:txBody>
      </p:sp>
      <p:sp>
        <p:nvSpPr>
          <p:cNvPr id="3" name="Symbol zastępczy stopki 2"/>
          <p:cNvSpPr>
            <a:spLocks noGrp="1"/>
          </p:cNvSpPr>
          <p:nvPr>
            <p:ph type="ftr" sz="quarter" idx="11"/>
          </p:nvPr>
        </p:nvSpPr>
        <p:spPr/>
        <p:txBody>
          <a:bodyPr/>
          <a:lstStyle/>
          <a:p>
            <a:endParaRPr lang="en-US" dirty="0"/>
          </a:p>
        </p:txBody>
      </p:sp>
      <p:sp>
        <p:nvSpPr>
          <p:cNvPr id="4" name="Symbol zastępczy numeru slajdu 3"/>
          <p:cNvSpPr>
            <a:spLocks noGrp="1"/>
          </p:cNvSpPr>
          <p:nvPr>
            <p:ph type="sldNum" sz="quarter" idx="12"/>
          </p:nvPr>
        </p:nvSpPr>
        <p:spPr/>
        <p:txBody>
          <a:bodyPr/>
          <a:lstStyle/>
          <a:p>
            <a:fld id="{90640869-D6BC-4473-BA0B-A56532C4EA4C}" type="slidenum">
              <a:rPr lang="en-US" smtClean="0"/>
              <a:t>‹#›</a:t>
            </a:fld>
            <a:endParaRPr lang="en-US" dirty="0"/>
          </a:p>
        </p:txBody>
      </p:sp>
    </p:spTree>
    <p:extLst>
      <p:ext uri="{BB962C8B-B14F-4D97-AF65-F5344CB8AC3E}">
        <p14:creationId xmlns:p14="http://schemas.microsoft.com/office/powerpoint/2010/main" val="250239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en-US"/>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5C29BC5-7054-431E-98D1-8413A5A1AA7B}" type="datetimeFigureOut">
              <a:rPr lang="en-US" smtClean="0"/>
              <a:t>3/17/2015</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90640869-D6BC-4473-BA0B-A56532C4EA4C}" type="slidenum">
              <a:rPr lang="en-US" smtClean="0"/>
              <a:t>‹#›</a:t>
            </a:fld>
            <a:endParaRPr lang="en-US" dirty="0"/>
          </a:p>
        </p:txBody>
      </p:sp>
    </p:spTree>
    <p:extLst>
      <p:ext uri="{BB962C8B-B14F-4D97-AF65-F5344CB8AC3E}">
        <p14:creationId xmlns:p14="http://schemas.microsoft.com/office/powerpoint/2010/main" val="2854245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en-US"/>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5C29BC5-7054-431E-98D1-8413A5A1AA7B}" type="datetimeFigureOut">
              <a:rPr lang="en-US" smtClean="0"/>
              <a:t>3/17/2015</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90640869-D6BC-4473-BA0B-A56532C4EA4C}" type="slidenum">
              <a:rPr lang="en-US" smtClean="0"/>
              <a:t>‹#›</a:t>
            </a:fld>
            <a:endParaRPr lang="en-US" dirty="0"/>
          </a:p>
        </p:txBody>
      </p:sp>
    </p:spTree>
    <p:extLst>
      <p:ext uri="{BB962C8B-B14F-4D97-AF65-F5344CB8AC3E}">
        <p14:creationId xmlns:p14="http://schemas.microsoft.com/office/powerpoint/2010/main" val="421641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ABC3FD"/>
            </a:gs>
            <a:gs pos="0">
              <a:srgbClr val="5E9EFF">
                <a:lumMod val="98000"/>
              </a:srgbClr>
            </a:gs>
            <a:gs pos="0">
              <a:srgbClr val="85C2FF"/>
            </a:gs>
            <a:gs pos="0">
              <a:srgbClr val="C4D6EB"/>
            </a:gs>
            <a:gs pos="53000">
              <a:srgbClr val="FFEBFA"/>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en-US"/>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9BC5-7054-431E-98D1-8413A5A1AA7B}" type="datetimeFigureOut">
              <a:rPr lang="en-US" smtClean="0"/>
              <a:t>3/17/2015</a:t>
            </a:fld>
            <a:endParaRPr lang="en-US"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640869-D6BC-4473-BA0B-A56532C4EA4C}" type="slidenum">
              <a:rPr lang="en-US" smtClean="0"/>
              <a:t>‹#›</a:t>
            </a:fld>
            <a:endParaRPr lang="en-US" dirty="0"/>
          </a:p>
        </p:txBody>
      </p:sp>
    </p:spTree>
    <p:extLst>
      <p:ext uri="{BB962C8B-B14F-4D97-AF65-F5344CB8AC3E}">
        <p14:creationId xmlns:p14="http://schemas.microsoft.com/office/powerpoint/2010/main" val="1552616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cdk.wl.uj.edu.pl/star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kawl@cm-uj.krakow.p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7504" y="-171400"/>
            <a:ext cx="8928992" cy="1254001"/>
          </a:xfrm>
        </p:spPr>
        <p:txBody>
          <a:bodyPr>
            <a:noAutofit/>
          </a:bodyPr>
          <a:lstStyle/>
          <a:p>
            <a:r>
              <a:rPr lang="pl-PL" sz="2800" dirty="0" smtClean="0">
                <a:solidFill>
                  <a:schemeClr val="tx2">
                    <a:lumMod val="75000"/>
                  </a:schemeClr>
                </a:solidFill>
                <a:latin typeface="Cambria" panose="02040503050406030204" pitchFamily="18" charset="0"/>
              </a:rPr>
              <a:t>Klub Absolwenta Wydziału Lekarskiego</a:t>
            </a:r>
            <a:br>
              <a:rPr lang="pl-PL" sz="2800" dirty="0" smtClean="0">
                <a:solidFill>
                  <a:schemeClr val="tx2">
                    <a:lumMod val="75000"/>
                  </a:schemeClr>
                </a:solidFill>
                <a:latin typeface="Cambria" panose="02040503050406030204" pitchFamily="18" charset="0"/>
              </a:rPr>
            </a:br>
            <a:r>
              <a:rPr lang="pl-PL" sz="2800" dirty="0" smtClean="0">
                <a:solidFill>
                  <a:schemeClr val="tx2">
                    <a:lumMod val="75000"/>
                  </a:schemeClr>
                </a:solidFill>
                <a:latin typeface="Cambria" panose="02040503050406030204" pitchFamily="18" charset="0"/>
              </a:rPr>
              <a:t>Uniwersytet Jagielloński Collegium Medicum </a:t>
            </a:r>
            <a:endParaRPr lang="en-US" sz="2800" dirty="0">
              <a:solidFill>
                <a:schemeClr val="tx2">
                  <a:lumMod val="75000"/>
                </a:schemeClr>
              </a:solidFill>
              <a:latin typeface="Cambria" panose="02040503050406030204" pitchFamily="18" charset="0"/>
            </a:endParaRPr>
          </a:p>
        </p:txBody>
      </p:sp>
      <p:pic>
        <p:nvPicPr>
          <p:cNvPr id="1026" name="Picture 2" descr="C:\Users\Krzysztof\Desktop\zdjecie_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1496"/>
            <a:ext cx="9144000" cy="6025896"/>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1075661" y="6290156"/>
            <a:ext cx="6594113" cy="492443"/>
          </a:xfrm>
          <a:prstGeom prst="rect">
            <a:avLst/>
          </a:prstGeom>
          <a:noFill/>
        </p:spPr>
        <p:txBody>
          <a:bodyPr wrap="none" rtlCol="0">
            <a:spAutoFit/>
          </a:bodyPr>
          <a:lstStyle/>
          <a:p>
            <a:pPr algn="ctr"/>
            <a:r>
              <a:rPr lang="pl-PL" sz="2600" b="1" dirty="0" smtClean="0">
                <a:solidFill>
                  <a:schemeClr val="bg1"/>
                </a:solidFill>
                <a:latin typeface="Cambria" panose="02040503050406030204" pitchFamily="18" charset="0"/>
              </a:rPr>
              <a:t>Spotkanie inauguracyjne – 21 marca 2015</a:t>
            </a:r>
            <a:endParaRPr lang="en-US" sz="2600" b="1" dirty="0">
              <a:solidFill>
                <a:schemeClr val="bg1"/>
              </a:solidFill>
              <a:latin typeface="Cambria" panose="02040503050406030204" pitchFamily="18" charset="0"/>
            </a:endParaRPr>
          </a:p>
        </p:txBody>
      </p:sp>
    </p:spTree>
    <p:extLst>
      <p:ext uri="{BB962C8B-B14F-4D97-AF65-F5344CB8AC3E}">
        <p14:creationId xmlns:p14="http://schemas.microsoft.com/office/powerpoint/2010/main" val="1405196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179512" y="116632"/>
            <a:ext cx="8748464" cy="6694140"/>
          </a:xfrm>
          <a:prstGeom prst="rect">
            <a:avLst/>
          </a:prstGeom>
          <a:noFill/>
        </p:spPr>
        <p:txBody>
          <a:bodyPr wrap="square" numCol="2" spcCol="252000" rtlCol="0">
            <a:spAutoFit/>
          </a:bodyPr>
          <a:lstStyle/>
          <a:p>
            <a:r>
              <a:rPr lang="pl-PL" sz="1300" b="1" dirty="0" smtClean="0">
                <a:solidFill>
                  <a:schemeClr val="tx2">
                    <a:lumMod val="50000"/>
                  </a:schemeClr>
                </a:solidFill>
              </a:rPr>
              <a:t>Szanowne Koleżanki, Szanowni Koledzy – Absolwenci </a:t>
            </a:r>
            <a:r>
              <a:rPr lang="pl-PL" sz="1300" dirty="0" smtClean="0">
                <a:solidFill>
                  <a:schemeClr val="tx2">
                    <a:lumMod val="50000"/>
                  </a:schemeClr>
                </a:solidFill>
              </a:rPr>
              <a:t>Wydziału Lekarskiego Akademii Medycznej im. M. Kopernika w Krakowie / Uniwersytetu Jagiellońskiego - Collegium Medicum.</a:t>
            </a:r>
          </a:p>
          <a:p>
            <a:endParaRPr lang="pl-PL" sz="1300" dirty="0" smtClean="0">
              <a:solidFill>
                <a:schemeClr val="tx2">
                  <a:lumMod val="50000"/>
                </a:schemeClr>
              </a:solidFill>
            </a:endParaRPr>
          </a:p>
          <a:p>
            <a:pPr algn="just"/>
            <a:r>
              <a:rPr lang="pl-PL" sz="1300" dirty="0" smtClean="0">
                <a:solidFill>
                  <a:schemeClr val="tx2">
                    <a:lumMod val="50000"/>
                  </a:schemeClr>
                </a:solidFill>
              </a:rPr>
              <a:t>Mamy zaszczyt zaprosić Państwa na spotkanie inaugurujące działalność Klubu Absolwenta Wydziału Lekarskiego Uniwersytetu Jagiellońskiego- Collegium Medicum. Klub Absolwenta został utworzony przez absolwentów Wydziału Lekarskiego UJ CM w celu wzmocnienia więzi </a:t>
            </a:r>
          </a:p>
          <a:p>
            <a:pPr algn="just"/>
            <a:r>
              <a:rPr lang="pl-PL" sz="1300" dirty="0" smtClean="0">
                <a:solidFill>
                  <a:schemeClr val="tx2">
                    <a:lumMod val="50000"/>
                  </a:schemeClr>
                </a:solidFill>
              </a:rPr>
              <a:t>z macierzystą uczelnią.  </a:t>
            </a:r>
          </a:p>
          <a:p>
            <a:pPr algn="just"/>
            <a:endParaRPr lang="pl-PL" sz="1300" dirty="0" smtClean="0">
              <a:solidFill>
                <a:schemeClr val="tx2">
                  <a:lumMod val="50000"/>
                </a:schemeClr>
              </a:solidFill>
            </a:endParaRPr>
          </a:p>
          <a:p>
            <a:pPr algn="just"/>
            <a:r>
              <a:rPr lang="pl-PL" sz="1300" dirty="0" smtClean="0">
                <a:solidFill>
                  <a:schemeClr val="tx2">
                    <a:lumMod val="50000"/>
                  </a:schemeClr>
                </a:solidFill>
              </a:rPr>
              <a:t>Pragniemy, aby Klub stał się miejscem wymiany informacji i doświadczeń zarówno towarzyskich, jak i zawodowych, umożliwiając nawiązywanie kontaktów absolwentom z danego regionu, o podobnych specjalizacjach, zainteresowaniach.  Chcielibyśmy, aby to członkowie Klubu byli odpowiedzialni za jego funkcjonowanie poprzez dzielenie się informacjami o nadchodzących ciekawych wydarzeniach zawodowych, kulturalnych, sportowych, towarzyskich, ale także o nowych możliwościach rozwoju zawodowego oraz kształcenia siebie, jak i dokształcania młodszych Kolegów, ofertach stypendialnych, kursach czy projektach badawczych.  </a:t>
            </a:r>
          </a:p>
          <a:p>
            <a:pPr algn="just"/>
            <a:endParaRPr lang="pl-PL" sz="1300" dirty="0" smtClean="0">
              <a:solidFill>
                <a:schemeClr val="tx2">
                  <a:lumMod val="50000"/>
                </a:schemeClr>
              </a:solidFill>
            </a:endParaRPr>
          </a:p>
          <a:p>
            <a:pPr algn="just"/>
            <a:r>
              <a:rPr lang="pl-PL" sz="1300" dirty="0" smtClean="0">
                <a:solidFill>
                  <a:schemeClr val="tx2">
                    <a:lumMod val="50000"/>
                  </a:schemeClr>
                </a:solidFill>
              </a:rPr>
              <a:t>Mamy nadzieję, że tak rozumiany networking stworzy członkom Klubu okazję do dzielenia się swoimi opiniami i doświadczeniami, a być może dla niektórych będzie sentymentalnym powrotem do czasów studenckich. Takie zaangażowanie absolwentów także znacząco przyczyni się propagowania tradycji i rozwoju Wydziału Lekarskiego Uniwersytetu Jagiellońskiego - Collegium Medicum.</a:t>
            </a:r>
          </a:p>
          <a:p>
            <a:pPr algn="just"/>
            <a:endParaRPr lang="pl-PL" sz="1300" dirty="0" smtClean="0">
              <a:solidFill>
                <a:schemeClr val="tx2">
                  <a:lumMod val="50000"/>
                </a:schemeClr>
              </a:solidFill>
            </a:endParaRPr>
          </a:p>
          <a:p>
            <a:endParaRPr lang="pl-PL" sz="1300" dirty="0" smtClean="0">
              <a:solidFill>
                <a:schemeClr val="tx2">
                  <a:lumMod val="50000"/>
                </a:schemeClr>
              </a:solidFill>
            </a:endParaRPr>
          </a:p>
          <a:p>
            <a:pPr algn="just"/>
            <a:r>
              <a:rPr lang="pl-PL" sz="1300" dirty="0" smtClean="0">
                <a:solidFill>
                  <a:schemeClr val="tx2">
                    <a:lumMod val="50000"/>
                  </a:schemeClr>
                </a:solidFill>
              </a:rPr>
              <a:t>Na spotkanie zapraszamy Absolwentów wszystkich roczników kierunku lekarskiego, lekarsko – dentystycznego oraz dietetyki Wydziału Lekarskiego UJ CM (dawniej Akademii Medycznej im. M. Kopernika w Krakowie). W programie przewidziane są wykłady Pana Profesora Tadeusza Cichockiego oraz Pana Profesora Tomasza Guzika. Po przerwie, podczas której przewidziany jest poczęstunek oraz czas na spotkania towarzyskie, zapraszamy Państwa na krótki program artystyczny. </a:t>
            </a:r>
          </a:p>
          <a:p>
            <a:pPr algn="just"/>
            <a:endParaRPr lang="pl-PL" sz="1300" dirty="0" smtClean="0">
              <a:solidFill>
                <a:schemeClr val="tx2">
                  <a:lumMod val="50000"/>
                </a:schemeClr>
              </a:solidFill>
            </a:endParaRPr>
          </a:p>
          <a:p>
            <a:pPr algn="just"/>
            <a:r>
              <a:rPr lang="pl-PL" sz="1300" dirty="0" smtClean="0">
                <a:solidFill>
                  <a:schemeClr val="tx2">
                    <a:lumMod val="50000"/>
                  </a:schemeClr>
                </a:solidFill>
              </a:rPr>
              <a:t>Spotkanie odbędzie się w sobotę </a:t>
            </a:r>
            <a:r>
              <a:rPr lang="pl-PL" sz="1300" b="1" dirty="0" smtClean="0">
                <a:solidFill>
                  <a:schemeClr val="tx2">
                    <a:lumMod val="50000"/>
                  </a:schemeClr>
                </a:solidFill>
              </a:rPr>
              <a:t>21 marca 2015 roku o godzinie 14.00</a:t>
            </a:r>
            <a:r>
              <a:rPr lang="pl-PL" sz="1300" dirty="0" smtClean="0">
                <a:solidFill>
                  <a:schemeClr val="tx2">
                    <a:lumMod val="50000"/>
                  </a:schemeClr>
                </a:solidFill>
              </a:rPr>
              <a:t> w salach Centrum Dydaktyczno - Kongresowego Wydziału Lekarskiego UJ CM przy ul. Św. Łazarza 16 w Krakowie.</a:t>
            </a:r>
          </a:p>
          <a:p>
            <a:pPr algn="just"/>
            <a:endParaRPr lang="pl-PL" sz="1300" dirty="0" smtClean="0">
              <a:solidFill>
                <a:schemeClr val="tx2">
                  <a:lumMod val="50000"/>
                </a:schemeClr>
              </a:solidFill>
            </a:endParaRPr>
          </a:p>
          <a:p>
            <a:pPr algn="just"/>
            <a:r>
              <a:rPr lang="pl-PL" sz="1300" dirty="0" smtClean="0">
                <a:solidFill>
                  <a:schemeClr val="tx2">
                    <a:lumMod val="50000"/>
                  </a:schemeClr>
                </a:solidFill>
              </a:rPr>
              <a:t>Ze względu na ograniczoną liczbę miejsc, bardzo prosimy o wcześniejszą rejestrację drogą mailową na adres: kawl@cm-uj.krakow.pl lub pocztową na adres: Klub Absolwenta Wydziału Lekarskiego, ul. Świętej Anny 12, 31-008 Kraków, pok. Nr 2. W zgłoszeniu bardzo prosimy podać imię i nazwisko, rok ukończenia studiów i kierunek oraz dla weryfikacji numer prawa wykonywania zawodu. Po rejestracji uzyskają Państwo potwierdzenie udziału w spotkaniu.</a:t>
            </a:r>
          </a:p>
          <a:p>
            <a:pPr algn="just"/>
            <a:endParaRPr lang="pl-PL" sz="1300" dirty="0" smtClean="0">
              <a:solidFill>
                <a:schemeClr val="tx2">
                  <a:lumMod val="50000"/>
                </a:schemeClr>
              </a:solidFill>
            </a:endParaRPr>
          </a:p>
          <a:p>
            <a:pPr algn="just"/>
            <a:r>
              <a:rPr lang="pl-PL" sz="1300" dirty="0" smtClean="0">
                <a:solidFill>
                  <a:schemeClr val="tx2">
                    <a:lumMod val="50000"/>
                  </a:schemeClr>
                </a:solidFill>
              </a:rPr>
              <a:t>Do zobaczenia w Krakowie.</a:t>
            </a:r>
          </a:p>
          <a:p>
            <a:pPr algn="just"/>
            <a:endParaRPr lang="pl-PL" sz="1300" dirty="0" smtClean="0">
              <a:solidFill>
                <a:schemeClr val="tx2">
                  <a:lumMod val="50000"/>
                </a:schemeClr>
              </a:solidFill>
            </a:endParaRPr>
          </a:p>
          <a:p>
            <a:pPr algn="just"/>
            <a:r>
              <a:rPr lang="pl-PL" sz="1300" dirty="0" smtClean="0">
                <a:solidFill>
                  <a:schemeClr val="tx2">
                    <a:lumMod val="50000"/>
                  </a:schemeClr>
                </a:solidFill>
              </a:rPr>
              <a:t>	           Dziekan Wydziału Lekarskiego UJ CM</a:t>
            </a:r>
          </a:p>
          <a:p>
            <a:pPr algn="just"/>
            <a:r>
              <a:rPr lang="pl-PL" sz="1300" dirty="0" smtClean="0">
                <a:solidFill>
                  <a:schemeClr val="tx2">
                    <a:lumMod val="50000"/>
                  </a:schemeClr>
                </a:solidFill>
              </a:rPr>
              <a:t>	</a:t>
            </a:r>
          </a:p>
          <a:p>
            <a:pPr algn="just"/>
            <a:r>
              <a:rPr lang="pl-PL" sz="1300" dirty="0">
                <a:solidFill>
                  <a:schemeClr val="tx2">
                    <a:lumMod val="50000"/>
                  </a:schemeClr>
                </a:solidFill>
              </a:rPr>
              <a:t>	</a:t>
            </a:r>
            <a:r>
              <a:rPr lang="pl-PL" sz="1300" i="1" dirty="0" smtClean="0">
                <a:solidFill>
                  <a:schemeClr val="tx2">
                    <a:lumMod val="50000"/>
                  </a:schemeClr>
                </a:solidFill>
              </a:rPr>
              <a:t>	Prof. Tomasz Grodzicki</a:t>
            </a:r>
            <a:endParaRPr lang="pl-PL" sz="1300" i="1" dirty="0">
              <a:solidFill>
                <a:schemeClr val="tx2">
                  <a:lumMod val="50000"/>
                </a:schemeClr>
              </a:solidFill>
            </a:endParaRPr>
          </a:p>
        </p:txBody>
      </p:sp>
    </p:spTree>
    <p:extLst>
      <p:ext uri="{BB962C8B-B14F-4D97-AF65-F5344CB8AC3E}">
        <p14:creationId xmlns:p14="http://schemas.microsoft.com/office/powerpoint/2010/main" val="1677460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88640"/>
            <a:ext cx="8712968" cy="792088"/>
          </a:xfrm>
        </p:spPr>
        <p:txBody>
          <a:bodyPr>
            <a:noAutofit/>
          </a:bodyPr>
          <a:lstStyle/>
          <a:p>
            <a:r>
              <a:rPr lang="pl-PL" sz="2600" b="1" dirty="0" smtClean="0">
                <a:latin typeface="+mn-lt"/>
              </a:rPr>
              <a:t>Program </a:t>
            </a:r>
            <a:r>
              <a:rPr lang="pl-PL" sz="2600" b="1" dirty="0">
                <a:latin typeface="+mn-lt"/>
              </a:rPr>
              <a:t>spotkania Klubu Absolwenta – 21 marzec 2015</a:t>
            </a:r>
            <a:endParaRPr lang="en-US" sz="2600" b="1" dirty="0">
              <a:latin typeface="+mn-lt"/>
            </a:endParaRPr>
          </a:p>
        </p:txBody>
      </p:sp>
      <p:sp>
        <p:nvSpPr>
          <p:cNvPr id="3" name="Symbol zastępczy zawartości 2"/>
          <p:cNvSpPr>
            <a:spLocks noGrp="1"/>
          </p:cNvSpPr>
          <p:nvPr>
            <p:ph sz="half" idx="1"/>
          </p:nvPr>
        </p:nvSpPr>
        <p:spPr>
          <a:xfrm>
            <a:off x="395536" y="1052736"/>
            <a:ext cx="8496944" cy="5616624"/>
          </a:xfrm>
        </p:spPr>
        <p:txBody>
          <a:bodyPr>
            <a:noAutofit/>
          </a:bodyPr>
          <a:lstStyle/>
          <a:p>
            <a:pPr marL="0" indent="0">
              <a:spcBef>
                <a:spcPts val="0"/>
              </a:spcBef>
              <a:buNone/>
            </a:pPr>
            <a:r>
              <a:rPr lang="pl-PL" sz="1600" dirty="0" smtClean="0"/>
              <a:t>14.00 	Powitanie uczestników: </a:t>
            </a:r>
          </a:p>
          <a:p>
            <a:pPr marL="0" indent="0">
              <a:spcBef>
                <a:spcPts val="0"/>
              </a:spcBef>
              <a:buNone/>
            </a:pPr>
            <a:r>
              <a:rPr lang="pl-PL" sz="1600" i="1" dirty="0"/>
              <a:t>	</a:t>
            </a:r>
            <a:r>
              <a:rPr lang="pl-PL" sz="1600" i="1" dirty="0" smtClean="0"/>
              <a:t>Copernichoir</a:t>
            </a:r>
            <a:r>
              <a:rPr lang="pl-PL" sz="1600" dirty="0" smtClean="0"/>
              <a:t> – chór tworzony przez studentów z Norwegii – słuchaczy Szkoły Medycznej 	w języku angielskim Wydziału Lekarskiego UJ Collegium Medicum</a:t>
            </a:r>
          </a:p>
          <a:p>
            <a:pPr marL="0" indent="0">
              <a:spcBef>
                <a:spcPts val="0"/>
              </a:spcBef>
              <a:buNone/>
            </a:pPr>
            <a:endParaRPr lang="pl-PL" sz="1600" dirty="0" smtClean="0"/>
          </a:p>
          <a:p>
            <a:pPr marL="0" indent="0">
              <a:spcBef>
                <a:spcPts val="0"/>
              </a:spcBef>
              <a:buNone/>
            </a:pPr>
            <a:r>
              <a:rPr lang="pl-PL" sz="1600" dirty="0" smtClean="0"/>
              <a:t>14.15	Otwarcie </a:t>
            </a:r>
            <a:r>
              <a:rPr lang="pl-PL" sz="1600" dirty="0"/>
              <a:t>spotkania </a:t>
            </a:r>
            <a:r>
              <a:rPr lang="pl-PL" sz="1600" dirty="0" smtClean="0"/>
              <a:t>Klubu Absolwentów Wydziału Lekarskiego:</a:t>
            </a:r>
          </a:p>
          <a:p>
            <a:pPr marL="0" indent="0">
              <a:spcBef>
                <a:spcPts val="0"/>
              </a:spcBef>
              <a:buNone/>
            </a:pPr>
            <a:r>
              <a:rPr lang="pl-PL" sz="1600" dirty="0" smtClean="0"/>
              <a:t>	Pan Profesor </a:t>
            </a:r>
            <a:r>
              <a:rPr lang="pl-PL" sz="1600" dirty="0"/>
              <a:t>Wojciech Nowak </a:t>
            </a:r>
            <a:r>
              <a:rPr lang="pl-PL" sz="1600" dirty="0" smtClean="0"/>
              <a:t> - Jego Magnificencja Rektor Uniwersytetu Jagiellońskiego</a:t>
            </a:r>
            <a:endParaRPr lang="pl-PL" sz="1600" dirty="0"/>
          </a:p>
          <a:p>
            <a:pPr marL="0" indent="0">
              <a:spcBef>
                <a:spcPts val="0"/>
              </a:spcBef>
              <a:buNone/>
            </a:pPr>
            <a:r>
              <a:rPr lang="pl-PL" sz="1600" dirty="0"/>
              <a:t>	</a:t>
            </a:r>
            <a:r>
              <a:rPr lang="pl-PL" sz="1600" dirty="0" smtClean="0"/>
              <a:t>Pan Profesor Tomasz Grodzicki - Dziekan </a:t>
            </a:r>
            <a:r>
              <a:rPr lang="pl-PL" sz="1600" dirty="0"/>
              <a:t>Wydziału </a:t>
            </a:r>
            <a:r>
              <a:rPr lang="pl-PL" sz="1600" dirty="0" smtClean="0"/>
              <a:t>Lekarskiego UJ Collegium Medicum</a:t>
            </a:r>
          </a:p>
          <a:p>
            <a:pPr marL="0" indent="0">
              <a:spcBef>
                <a:spcPts val="0"/>
              </a:spcBef>
              <a:buNone/>
            </a:pPr>
            <a:endParaRPr lang="pl-PL" sz="1600" dirty="0"/>
          </a:p>
          <a:p>
            <a:pPr marL="0" indent="0">
              <a:spcBef>
                <a:spcPts val="0"/>
              </a:spcBef>
              <a:buNone/>
            </a:pPr>
            <a:r>
              <a:rPr lang="pl-PL" sz="1600" dirty="0"/>
              <a:t>14.30	Wykład Pana Profesora Tadeusza Cichockiego:</a:t>
            </a:r>
          </a:p>
          <a:p>
            <a:pPr marL="0" indent="0">
              <a:spcBef>
                <a:spcPts val="0"/>
              </a:spcBef>
              <a:buNone/>
            </a:pPr>
            <a:r>
              <a:rPr lang="pl-PL" sz="1600" dirty="0"/>
              <a:t>	„Zmiany w nauce, nauczaniu i relacjach student – nauczyciel</a:t>
            </a:r>
          </a:p>
          <a:p>
            <a:pPr marL="0" indent="0">
              <a:spcBef>
                <a:spcPts val="0"/>
              </a:spcBef>
              <a:buNone/>
            </a:pPr>
            <a:r>
              <a:rPr lang="pl-PL" sz="1600" dirty="0"/>
              <a:t>				 </a:t>
            </a:r>
            <a:r>
              <a:rPr lang="pl-PL" sz="1600" i="1" dirty="0"/>
              <a:t>- własne doświadczenia”</a:t>
            </a:r>
          </a:p>
          <a:p>
            <a:pPr marL="0" indent="0">
              <a:spcBef>
                <a:spcPts val="0"/>
              </a:spcBef>
              <a:buNone/>
            </a:pPr>
            <a:endParaRPr lang="pl-PL" sz="1600" dirty="0" smtClean="0"/>
          </a:p>
          <a:p>
            <a:pPr marL="0" indent="0">
              <a:spcBef>
                <a:spcPts val="0"/>
              </a:spcBef>
              <a:buNone/>
            </a:pPr>
            <a:r>
              <a:rPr lang="pl-PL" sz="1600" dirty="0" smtClean="0"/>
              <a:t>15.00 </a:t>
            </a:r>
            <a:r>
              <a:rPr lang="pl-PL" sz="1600" dirty="0"/>
              <a:t>	Wykład Pana Profesora Tomasza Guzika:  </a:t>
            </a:r>
          </a:p>
          <a:p>
            <a:pPr marL="0" indent="0">
              <a:spcBef>
                <a:spcPts val="0"/>
              </a:spcBef>
              <a:buNone/>
            </a:pPr>
            <a:r>
              <a:rPr lang="pl-PL" sz="1600" dirty="0"/>
              <a:t>	"Medycyna populacyjna czy spersonalizowana - czyli kto ma rację  </a:t>
            </a:r>
            <a:endParaRPr lang="pl-PL" sz="1600" dirty="0" smtClean="0"/>
          </a:p>
          <a:p>
            <a:pPr marL="0" indent="0">
              <a:spcBef>
                <a:spcPts val="0"/>
              </a:spcBef>
              <a:buNone/>
            </a:pPr>
            <a:r>
              <a:rPr lang="pl-PL" sz="1600" dirty="0"/>
              <a:t>	</a:t>
            </a:r>
            <a:r>
              <a:rPr lang="pl-PL" sz="1600" dirty="0" smtClean="0"/>
              <a:t>w </a:t>
            </a:r>
            <a:r>
              <a:rPr lang="pl-PL" sz="1600" dirty="0"/>
              <a:t>najważniejszym </a:t>
            </a:r>
            <a:r>
              <a:rPr lang="pl-PL" sz="1600" dirty="0" smtClean="0"/>
              <a:t>sporze o przyszłość </a:t>
            </a:r>
            <a:r>
              <a:rPr lang="pl-PL" sz="1600" dirty="0"/>
              <a:t>medycyny</a:t>
            </a:r>
            <a:r>
              <a:rPr lang="pl-PL" sz="1600" dirty="0" smtClean="0"/>
              <a:t>?”</a:t>
            </a:r>
            <a:endParaRPr lang="pl-PL" sz="1600" dirty="0"/>
          </a:p>
          <a:p>
            <a:pPr indent="0">
              <a:spcBef>
                <a:spcPts val="0"/>
              </a:spcBef>
            </a:pPr>
            <a:endParaRPr lang="pl-PL" sz="1600" dirty="0"/>
          </a:p>
          <a:p>
            <a:pPr marL="0" indent="0">
              <a:spcBef>
                <a:spcPts val="0"/>
              </a:spcBef>
              <a:buNone/>
            </a:pPr>
            <a:r>
              <a:rPr lang="pl-PL" sz="1600" dirty="0"/>
              <a:t>15.30 	Przerwa </a:t>
            </a:r>
            <a:r>
              <a:rPr lang="pl-PL" sz="1600" dirty="0" smtClean="0"/>
              <a:t>na poczęstunek </a:t>
            </a:r>
            <a:r>
              <a:rPr lang="pl-PL" sz="1600" dirty="0"/>
              <a:t>– </a:t>
            </a:r>
            <a:r>
              <a:rPr lang="pl-PL" sz="1600" dirty="0" smtClean="0"/>
              <a:t> spotkanie </a:t>
            </a:r>
            <a:r>
              <a:rPr lang="pl-PL" sz="1600" dirty="0"/>
              <a:t>towarzyskie </a:t>
            </a:r>
          </a:p>
          <a:p>
            <a:pPr indent="0">
              <a:spcBef>
                <a:spcPts val="0"/>
              </a:spcBef>
            </a:pPr>
            <a:endParaRPr lang="pl-PL" sz="1600" dirty="0"/>
          </a:p>
          <a:p>
            <a:pPr marL="0" indent="0">
              <a:spcBef>
                <a:spcPts val="0"/>
              </a:spcBef>
              <a:buNone/>
            </a:pPr>
            <a:r>
              <a:rPr lang="pl-PL" sz="1600" dirty="0"/>
              <a:t>16.15 	Koncert Kwartetu Smyczkowego Filharmoników  Krakowskich </a:t>
            </a:r>
          </a:p>
          <a:p>
            <a:pPr indent="0">
              <a:spcBef>
                <a:spcPts val="0"/>
              </a:spcBef>
            </a:pPr>
            <a:endParaRPr lang="pl-PL" sz="1600" dirty="0"/>
          </a:p>
          <a:p>
            <a:pPr marL="0" indent="0">
              <a:spcBef>
                <a:spcPts val="0"/>
              </a:spcBef>
              <a:buNone/>
            </a:pPr>
            <a:r>
              <a:rPr lang="pl-PL" sz="1600" dirty="0"/>
              <a:t>17.00 	Kontynuacja spotkania </a:t>
            </a:r>
            <a:r>
              <a:rPr lang="pl-PL" sz="1600" dirty="0" smtClean="0"/>
              <a:t>towarzyskiego w kuluarach</a:t>
            </a:r>
          </a:p>
        </p:txBody>
      </p:sp>
    </p:spTree>
    <p:extLst>
      <p:ext uri="{BB962C8B-B14F-4D97-AF65-F5344CB8AC3E}">
        <p14:creationId xmlns:p14="http://schemas.microsoft.com/office/powerpoint/2010/main" val="3221878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323528" y="88756"/>
            <a:ext cx="6374728" cy="1107996"/>
          </a:xfrm>
          <a:prstGeom prst="rect">
            <a:avLst/>
          </a:prstGeom>
        </p:spPr>
        <p:txBody>
          <a:bodyPr wrap="square">
            <a:spAutoFit/>
          </a:bodyPr>
          <a:lstStyle/>
          <a:p>
            <a:pPr>
              <a:lnSpc>
                <a:spcPct val="150000"/>
              </a:lnSpc>
            </a:pPr>
            <a:r>
              <a:rPr lang="pl-PL" sz="2400" b="1" dirty="0" smtClean="0">
                <a:latin typeface="Garamond" panose="02020404030301010803" pitchFamily="18" charset="0"/>
              </a:rPr>
              <a:t>	Program koncertu: </a:t>
            </a:r>
            <a:endParaRPr lang="en-US" sz="2400" b="1" dirty="0">
              <a:latin typeface="Garamond" panose="02020404030301010803" pitchFamily="18" charset="0"/>
            </a:endParaRPr>
          </a:p>
          <a:p>
            <a:pPr>
              <a:lnSpc>
                <a:spcPct val="150000"/>
              </a:lnSpc>
            </a:pPr>
            <a:r>
              <a:rPr lang="pl-PL" sz="2000" dirty="0" smtClean="0">
                <a:latin typeface="Garamond" panose="02020404030301010803" pitchFamily="18" charset="0"/>
              </a:rPr>
              <a:t>	</a:t>
            </a:r>
            <a:r>
              <a:rPr lang="en-US" sz="2000" dirty="0" smtClean="0">
                <a:latin typeface="Garamond" panose="02020404030301010803" pitchFamily="18" charset="0"/>
              </a:rPr>
              <a:t>Stanisław Moniuszk</a:t>
            </a:r>
            <a:r>
              <a:rPr lang="pl-PL" sz="2000" dirty="0" smtClean="0">
                <a:latin typeface="Garamond" panose="02020404030301010803" pitchFamily="18" charset="0"/>
              </a:rPr>
              <a:t>o - </a:t>
            </a:r>
            <a:r>
              <a:rPr lang="en-US" sz="2000" i="1" dirty="0">
                <a:latin typeface="Garamond" panose="02020404030301010803" pitchFamily="18" charset="0"/>
              </a:rPr>
              <a:t>I kwartet smyczkowy </a:t>
            </a:r>
            <a:r>
              <a:rPr lang="en-US" sz="2000" i="1" dirty="0" smtClean="0">
                <a:latin typeface="Garamond" panose="02020404030301010803" pitchFamily="18" charset="0"/>
              </a:rPr>
              <a:t>d-moll</a:t>
            </a:r>
            <a:endParaRPr lang="en-US" sz="2000" dirty="0">
              <a:latin typeface="Garamond" panose="02020404030301010803" pitchFamily="18" charset="0"/>
            </a:endParaRPr>
          </a:p>
        </p:txBody>
      </p:sp>
      <p:pic>
        <p:nvPicPr>
          <p:cNvPr id="1026" name="Picture 2" descr="big pho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484784"/>
            <a:ext cx="5976664" cy="2988332"/>
          </a:xfrm>
          <a:prstGeom prst="rect">
            <a:avLst/>
          </a:prstGeom>
          <a:noFill/>
          <a:extLst>
            <a:ext uri="{909E8E84-426E-40DD-AFC4-6F175D3DCCD1}">
              <a14:hiddenFill xmlns:a14="http://schemas.microsoft.com/office/drawing/2010/main">
                <a:solidFill>
                  <a:srgbClr val="FFFFFF"/>
                </a:solidFill>
              </a14:hiddenFill>
            </a:ext>
          </a:extLst>
        </p:spPr>
      </p:pic>
      <p:sp>
        <p:nvSpPr>
          <p:cNvPr id="7" name="Prostokąt 6"/>
          <p:cNvSpPr/>
          <p:nvPr/>
        </p:nvSpPr>
        <p:spPr>
          <a:xfrm>
            <a:off x="1187624" y="4610657"/>
            <a:ext cx="5976664" cy="2169825"/>
          </a:xfrm>
          <a:prstGeom prst="rect">
            <a:avLst/>
          </a:prstGeom>
        </p:spPr>
        <p:txBody>
          <a:bodyPr wrap="square">
            <a:spAutoFit/>
          </a:bodyPr>
          <a:lstStyle/>
          <a:p>
            <a:pPr>
              <a:lnSpc>
                <a:spcPct val="150000"/>
              </a:lnSpc>
            </a:pPr>
            <a:r>
              <a:rPr lang="en-US" b="1" dirty="0">
                <a:latin typeface="Garamond" panose="02020404030301010803" pitchFamily="18" charset="0"/>
              </a:rPr>
              <a:t>Kwartet Smyczkowy </a:t>
            </a:r>
            <a:r>
              <a:rPr lang="en-US" b="1" dirty="0" smtClean="0">
                <a:latin typeface="Garamond" panose="02020404030301010803" pitchFamily="18" charset="0"/>
              </a:rPr>
              <a:t>Filharmoników </a:t>
            </a:r>
            <a:r>
              <a:rPr lang="en-US" b="1" dirty="0">
                <a:latin typeface="Garamond" panose="02020404030301010803" pitchFamily="18" charset="0"/>
              </a:rPr>
              <a:t>Krakowskich: </a:t>
            </a:r>
          </a:p>
          <a:p>
            <a:pPr>
              <a:lnSpc>
                <a:spcPct val="150000"/>
              </a:lnSpc>
            </a:pPr>
            <a:r>
              <a:rPr lang="pl-PL" dirty="0" smtClean="0">
                <a:latin typeface="Garamond" panose="02020404030301010803" pitchFamily="18" charset="0"/>
              </a:rPr>
              <a:t>   </a:t>
            </a:r>
            <a:r>
              <a:rPr lang="en-US" dirty="0" smtClean="0">
                <a:latin typeface="Garamond" panose="02020404030301010803" pitchFamily="18" charset="0"/>
              </a:rPr>
              <a:t>Marcin </a:t>
            </a:r>
            <a:r>
              <a:rPr lang="en-US" dirty="0">
                <a:latin typeface="Garamond" panose="02020404030301010803" pitchFamily="18" charset="0"/>
              </a:rPr>
              <a:t>Türschmid - </a:t>
            </a:r>
            <a:r>
              <a:rPr lang="en-US" i="1" dirty="0">
                <a:latin typeface="Garamond" panose="02020404030301010803" pitchFamily="18" charset="0"/>
              </a:rPr>
              <a:t>I </a:t>
            </a:r>
            <a:r>
              <a:rPr lang="en-US" i="1" dirty="0" smtClean="0">
                <a:latin typeface="Garamond" panose="02020404030301010803" pitchFamily="18" charset="0"/>
              </a:rPr>
              <a:t>skrzypce</a:t>
            </a:r>
            <a:endParaRPr lang="pl-PL" i="1" dirty="0" smtClean="0">
              <a:latin typeface="Garamond" panose="02020404030301010803" pitchFamily="18" charset="0"/>
            </a:endParaRPr>
          </a:p>
          <a:p>
            <a:pPr>
              <a:lnSpc>
                <a:spcPct val="150000"/>
              </a:lnSpc>
            </a:pPr>
            <a:r>
              <a:rPr lang="pl-PL" dirty="0" smtClean="0">
                <a:latin typeface="Garamond" panose="02020404030301010803" pitchFamily="18" charset="0"/>
              </a:rPr>
              <a:t>   </a:t>
            </a:r>
            <a:r>
              <a:rPr lang="en-US" dirty="0" smtClean="0">
                <a:latin typeface="Garamond" panose="02020404030301010803" pitchFamily="18" charset="0"/>
              </a:rPr>
              <a:t>Beata </a:t>
            </a:r>
            <a:r>
              <a:rPr lang="en-US" dirty="0">
                <a:latin typeface="Garamond" panose="02020404030301010803" pitchFamily="18" charset="0"/>
              </a:rPr>
              <a:t>Kwiatkowska-Pluta - </a:t>
            </a:r>
            <a:r>
              <a:rPr lang="en-US" i="1" dirty="0">
                <a:latin typeface="Garamond" panose="02020404030301010803" pitchFamily="18" charset="0"/>
              </a:rPr>
              <a:t>II skrzypce</a:t>
            </a:r>
          </a:p>
          <a:p>
            <a:pPr>
              <a:lnSpc>
                <a:spcPct val="150000"/>
              </a:lnSpc>
            </a:pPr>
            <a:r>
              <a:rPr lang="pl-PL" dirty="0" smtClean="0">
                <a:latin typeface="Garamond" panose="02020404030301010803" pitchFamily="18" charset="0"/>
              </a:rPr>
              <a:t>   </a:t>
            </a:r>
            <a:r>
              <a:rPr lang="en-US" dirty="0" smtClean="0">
                <a:latin typeface="Garamond" panose="02020404030301010803" pitchFamily="18" charset="0"/>
              </a:rPr>
              <a:t>Elżbieta </a:t>
            </a:r>
            <a:r>
              <a:rPr lang="en-US" dirty="0">
                <a:latin typeface="Garamond" panose="02020404030301010803" pitchFamily="18" charset="0"/>
              </a:rPr>
              <a:t>Gromada - </a:t>
            </a:r>
            <a:r>
              <a:rPr lang="en-US" i="1" dirty="0">
                <a:latin typeface="Garamond" panose="02020404030301010803" pitchFamily="18" charset="0"/>
              </a:rPr>
              <a:t>altówka</a:t>
            </a:r>
          </a:p>
          <a:p>
            <a:pPr>
              <a:lnSpc>
                <a:spcPct val="150000"/>
              </a:lnSpc>
            </a:pPr>
            <a:r>
              <a:rPr lang="pl-PL" dirty="0">
                <a:latin typeface="Garamond" panose="02020404030301010803" pitchFamily="18" charset="0"/>
              </a:rPr>
              <a:t> </a:t>
            </a:r>
            <a:r>
              <a:rPr lang="pl-PL" dirty="0" smtClean="0">
                <a:latin typeface="Garamond" panose="02020404030301010803" pitchFamily="18" charset="0"/>
              </a:rPr>
              <a:t>  </a:t>
            </a:r>
            <a:r>
              <a:rPr lang="en-US" dirty="0" smtClean="0">
                <a:latin typeface="Garamond" panose="02020404030301010803" pitchFamily="18" charset="0"/>
              </a:rPr>
              <a:t>Franciszek </a:t>
            </a:r>
            <a:r>
              <a:rPr lang="en-US" dirty="0">
                <a:latin typeface="Garamond" panose="02020404030301010803" pitchFamily="18" charset="0"/>
              </a:rPr>
              <a:t>Pall - </a:t>
            </a:r>
            <a:r>
              <a:rPr lang="en-US" i="1" dirty="0" smtClean="0">
                <a:latin typeface="Garamond" panose="02020404030301010803" pitchFamily="18" charset="0"/>
              </a:rPr>
              <a:t>wiolonczela</a:t>
            </a:r>
            <a:endParaRPr lang="en-US" i="1" dirty="0">
              <a:latin typeface="Garamond" panose="02020404030301010803" pitchFamily="18" charset="0"/>
            </a:endParaRPr>
          </a:p>
        </p:txBody>
      </p:sp>
    </p:spTree>
    <p:extLst>
      <p:ext uri="{BB962C8B-B14F-4D97-AF65-F5344CB8AC3E}">
        <p14:creationId xmlns:p14="http://schemas.microsoft.com/office/powerpoint/2010/main" val="1187942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84"/>
            <a:ext cx="8229600" cy="792088"/>
          </a:xfrm>
        </p:spPr>
        <p:txBody>
          <a:bodyPr>
            <a:normAutofit/>
          </a:bodyPr>
          <a:lstStyle/>
          <a:p>
            <a:r>
              <a:rPr lang="pl-PL" sz="3200" b="1" dirty="0" smtClean="0">
                <a:solidFill>
                  <a:schemeClr val="tx2">
                    <a:lumMod val="50000"/>
                  </a:schemeClr>
                </a:solidFill>
              </a:rPr>
              <a:t>Miejsce spotkania</a:t>
            </a:r>
            <a:endParaRPr lang="en-US" sz="3200" b="1" dirty="0">
              <a:solidFill>
                <a:schemeClr val="tx2">
                  <a:lumMod val="50000"/>
                </a:schemeClr>
              </a:solidFill>
            </a:endParaRPr>
          </a:p>
        </p:txBody>
      </p:sp>
      <p:sp>
        <p:nvSpPr>
          <p:cNvPr id="3" name="Symbol zastępczy zawartości 2"/>
          <p:cNvSpPr>
            <a:spLocks noGrp="1"/>
          </p:cNvSpPr>
          <p:nvPr>
            <p:ph idx="1"/>
          </p:nvPr>
        </p:nvSpPr>
        <p:spPr>
          <a:xfrm>
            <a:off x="251520" y="836712"/>
            <a:ext cx="8568952" cy="1584176"/>
          </a:xfrm>
        </p:spPr>
        <p:txBody>
          <a:bodyPr>
            <a:normAutofit/>
          </a:bodyPr>
          <a:lstStyle/>
          <a:p>
            <a:pPr marL="0" indent="0" algn="ctr">
              <a:buNone/>
            </a:pPr>
            <a:r>
              <a:rPr lang="pl-PL" sz="2400" b="1" dirty="0" smtClean="0"/>
              <a:t>Centrum Dydaktyczno-Kongresowe Wydziału Lekarskiego UJ CM</a:t>
            </a:r>
          </a:p>
          <a:p>
            <a:pPr marL="0" indent="0" algn="ctr">
              <a:buNone/>
            </a:pPr>
            <a:r>
              <a:rPr lang="pl-PL" sz="2400" dirty="0"/>
              <a:t>ul. Św. Łazarza </a:t>
            </a:r>
            <a:r>
              <a:rPr lang="pl-PL" sz="2400" dirty="0" smtClean="0"/>
              <a:t>16, 31-530 </a:t>
            </a:r>
            <a:r>
              <a:rPr lang="pl-PL" sz="2400" dirty="0"/>
              <a:t>Kraków </a:t>
            </a:r>
            <a:endParaRPr lang="pl-PL" sz="2400" dirty="0" smtClean="0"/>
          </a:p>
          <a:p>
            <a:pPr marL="0" indent="0" algn="ctr">
              <a:buNone/>
            </a:pPr>
            <a:r>
              <a:rPr lang="pl-PL" sz="2000" dirty="0" smtClean="0">
                <a:hlinkClick r:id="rId2"/>
              </a:rPr>
              <a:t>http://www.cdk.wl.uj.edu.pl</a:t>
            </a:r>
            <a:endParaRPr lang="en-US" sz="2400" dirty="0"/>
          </a:p>
        </p:txBody>
      </p:sp>
      <p:pic>
        <p:nvPicPr>
          <p:cNvPr id="2052" name="Picture 4" descr="http://emvbm2011.org/upload/lazarz/big/CDK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132856"/>
            <a:ext cx="5976664" cy="4313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618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44624"/>
            <a:ext cx="8229600" cy="1143000"/>
          </a:xfrm>
        </p:spPr>
        <p:txBody>
          <a:bodyPr>
            <a:normAutofit/>
          </a:bodyPr>
          <a:lstStyle/>
          <a:p>
            <a:r>
              <a:rPr lang="pl-PL" sz="3600" b="1" dirty="0" smtClean="0">
                <a:solidFill>
                  <a:schemeClr val="tx2">
                    <a:lumMod val="50000"/>
                  </a:schemeClr>
                </a:solidFill>
              </a:rPr>
              <a:t>Rejestracja uczestników</a:t>
            </a:r>
            <a:endParaRPr lang="en-US" sz="3600" b="1" dirty="0">
              <a:solidFill>
                <a:schemeClr val="tx2">
                  <a:lumMod val="50000"/>
                </a:schemeClr>
              </a:solidFill>
            </a:endParaRPr>
          </a:p>
        </p:txBody>
      </p:sp>
      <p:sp>
        <p:nvSpPr>
          <p:cNvPr id="3" name="Symbol zastępczy zawartości 2"/>
          <p:cNvSpPr>
            <a:spLocks noGrp="1"/>
          </p:cNvSpPr>
          <p:nvPr>
            <p:ph idx="1"/>
          </p:nvPr>
        </p:nvSpPr>
        <p:spPr>
          <a:xfrm>
            <a:off x="457200" y="1124744"/>
            <a:ext cx="8229600" cy="5400600"/>
          </a:xfrm>
        </p:spPr>
        <p:txBody>
          <a:bodyPr>
            <a:normAutofit fontScale="92500" lnSpcReduction="10000"/>
          </a:bodyPr>
          <a:lstStyle/>
          <a:p>
            <a:r>
              <a:rPr lang="pl-PL" dirty="0" smtClean="0">
                <a:solidFill>
                  <a:schemeClr val="tx2">
                    <a:lumMod val="50000"/>
                  </a:schemeClr>
                </a:solidFill>
              </a:rPr>
              <a:t>drogą mailową na adres: </a:t>
            </a:r>
            <a:r>
              <a:rPr lang="pl-PL" dirty="0" smtClean="0">
                <a:solidFill>
                  <a:schemeClr val="tx2">
                    <a:lumMod val="50000"/>
                  </a:schemeClr>
                </a:solidFill>
                <a:hlinkClick r:id="rId2"/>
              </a:rPr>
              <a:t>kawl@cm-uj.krakow.pl</a:t>
            </a:r>
            <a:endParaRPr lang="pl-PL" dirty="0" smtClean="0">
              <a:solidFill>
                <a:schemeClr val="tx2">
                  <a:lumMod val="50000"/>
                </a:schemeClr>
              </a:solidFill>
            </a:endParaRPr>
          </a:p>
          <a:p>
            <a:pPr marL="0" indent="0">
              <a:buNone/>
            </a:pPr>
            <a:endParaRPr lang="pl-PL" dirty="0" smtClean="0">
              <a:solidFill>
                <a:schemeClr val="tx2">
                  <a:lumMod val="50000"/>
                </a:schemeClr>
              </a:solidFill>
            </a:endParaRPr>
          </a:p>
          <a:p>
            <a:r>
              <a:rPr lang="pl-PL" dirty="0" smtClean="0">
                <a:solidFill>
                  <a:schemeClr val="tx2">
                    <a:lumMod val="50000"/>
                  </a:schemeClr>
                </a:solidFill>
              </a:rPr>
              <a:t>drogą pocztową na adres: </a:t>
            </a:r>
          </a:p>
          <a:p>
            <a:pPr marL="457200" lvl="1" indent="0">
              <a:buNone/>
            </a:pPr>
            <a:r>
              <a:rPr lang="pl-PL" dirty="0" smtClean="0">
                <a:solidFill>
                  <a:schemeClr val="tx2">
                    <a:lumMod val="50000"/>
                  </a:schemeClr>
                </a:solidFill>
              </a:rPr>
              <a:t>Klub Absolwenta Wydziału Lekarskiego UJ CM</a:t>
            </a:r>
          </a:p>
          <a:p>
            <a:pPr marL="457200" lvl="1" indent="0">
              <a:buNone/>
            </a:pPr>
            <a:r>
              <a:rPr lang="pl-PL" dirty="0" smtClean="0">
                <a:solidFill>
                  <a:schemeClr val="tx2">
                    <a:lumMod val="50000"/>
                  </a:schemeClr>
                </a:solidFill>
              </a:rPr>
              <a:t>ul. Świętej Anny 12, 31-008 Kraków, pok. Nr 2</a:t>
            </a:r>
          </a:p>
          <a:p>
            <a:pPr marL="457200" lvl="1" indent="0">
              <a:buNone/>
            </a:pPr>
            <a:endParaRPr lang="pl-PL" dirty="0">
              <a:solidFill>
                <a:schemeClr val="tx2">
                  <a:lumMod val="50000"/>
                </a:schemeClr>
              </a:solidFill>
            </a:endParaRPr>
          </a:p>
          <a:p>
            <a:pPr marL="457200" lvl="1" indent="0">
              <a:buNone/>
            </a:pPr>
            <a:r>
              <a:rPr lang="pl-PL" dirty="0" smtClean="0">
                <a:solidFill>
                  <a:schemeClr val="tx2">
                    <a:lumMod val="50000"/>
                  </a:schemeClr>
                </a:solidFill>
              </a:rPr>
              <a:t>W zgłoszeniu bardzo prosimy podać imię i nazwisko, rok ukończenia studiów i kierunek oraz dla weryfikacji numer prawa wykonywania zawodu. </a:t>
            </a:r>
          </a:p>
          <a:p>
            <a:pPr marL="457200" lvl="1" indent="0">
              <a:buNone/>
            </a:pPr>
            <a:endParaRPr lang="pl-PL" u="sng" dirty="0" smtClean="0">
              <a:solidFill>
                <a:schemeClr val="tx2">
                  <a:lumMod val="50000"/>
                </a:schemeClr>
              </a:solidFill>
            </a:endParaRPr>
          </a:p>
          <a:p>
            <a:pPr marL="457200" lvl="1" indent="0">
              <a:buNone/>
            </a:pPr>
            <a:r>
              <a:rPr lang="pl-PL" u="sng" dirty="0" smtClean="0">
                <a:solidFill>
                  <a:schemeClr val="tx2">
                    <a:lumMod val="50000"/>
                  </a:schemeClr>
                </a:solidFill>
              </a:rPr>
              <a:t>Po rejestracji uzyskają Państwo potwierdzenie udziału w spotkaniu.</a:t>
            </a:r>
          </a:p>
          <a:p>
            <a:endParaRPr lang="pl-PL" dirty="0" smtClean="0">
              <a:solidFill>
                <a:schemeClr val="tx2">
                  <a:lumMod val="50000"/>
                </a:schemeClr>
              </a:solidFill>
            </a:endParaRPr>
          </a:p>
          <a:p>
            <a:endParaRPr lang="en-US" dirty="0">
              <a:solidFill>
                <a:schemeClr val="tx2">
                  <a:lumMod val="50000"/>
                </a:schemeClr>
              </a:solidFill>
            </a:endParaRPr>
          </a:p>
        </p:txBody>
      </p:sp>
    </p:spTree>
    <p:extLst>
      <p:ext uri="{BB962C8B-B14F-4D97-AF65-F5344CB8AC3E}">
        <p14:creationId xmlns:p14="http://schemas.microsoft.com/office/powerpoint/2010/main" val="1281566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496</Words>
  <Application>Microsoft Office PowerPoint</Application>
  <PresentationFormat>Pokaz na ekranie (4:3)</PresentationFormat>
  <Paragraphs>65</Paragraphs>
  <Slides>6</Slides>
  <Notes>0</Notes>
  <HiddenSlides>0</HiddenSlides>
  <MMClips>0</MMClips>
  <ScaleCrop>false</ScaleCrop>
  <HeadingPairs>
    <vt:vector size="4" baseType="variant">
      <vt:variant>
        <vt:lpstr>Motyw</vt:lpstr>
      </vt:variant>
      <vt:variant>
        <vt:i4>1</vt:i4>
      </vt:variant>
      <vt:variant>
        <vt:lpstr>Tytuły slajdów</vt:lpstr>
      </vt:variant>
      <vt:variant>
        <vt:i4>6</vt:i4>
      </vt:variant>
    </vt:vector>
  </HeadingPairs>
  <TitlesOfParts>
    <vt:vector size="7" baseType="lpstr">
      <vt:lpstr>Motyw pakietu Office</vt:lpstr>
      <vt:lpstr>Klub Absolwenta Wydziału Lekarskiego Uniwersytet Jagielloński Collegium Medicum </vt:lpstr>
      <vt:lpstr>Prezentacja programu PowerPoint</vt:lpstr>
      <vt:lpstr>Program spotkania Klubu Absolwenta – 21 marzec 2015</vt:lpstr>
      <vt:lpstr>Prezentacja programu PowerPoint</vt:lpstr>
      <vt:lpstr>Miejsce spotkania</vt:lpstr>
      <vt:lpstr>Rejestracja uczestników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Klub Absolwenta Wydziału Lekarskiego Uniwersytet jagielloński Collegium Medicum</dc:title>
  <dc:creator>Krzysztof</dc:creator>
  <cp:lastModifiedBy>Krzysztof</cp:lastModifiedBy>
  <cp:revision>20</cp:revision>
  <dcterms:created xsi:type="dcterms:W3CDTF">2015-03-05T21:19:35Z</dcterms:created>
  <dcterms:modified xsi:type="dcterms:W3CDTF">2015-03-17T18:14:26Z</dcterms:modified>
</cp:coreProperties>
</file>